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1" r:id="rId9"/>
    <p:sldId id="268" r:id="rId10"/>
    <p:sldId id="270" r:id="rId11"/>
    <p:sldId id="274" r:id="rId12"/>
    <p:sldId id="275" r:id="rId13"/>
    <p:sldId id="271" r:id="rId14"/>
    <p:sldId id="269" r:id="rId15"/>
    <p:sldId id="272" r:id="rId16"/>
    <p:sldId id="273" r:id="rId17"/>
    <p:sldId id="280" r:id="rId18"/>
    <p:sldId id="267" r:id="rId19"/>
    <p:sldId id="281" r:id="rId20"/>
    <p:sldId id="282" r:id="rId21"/>
    <p:sldId id="276" r:id="rId22"/>
    <p:sldId id="277" r:id="rId23"/>
    <p:sldId id="262" r:id="rId24"/>
    <p:sldId id="263" r:id="rId25"/>
    <p:sldId id="278" r:id="rId26"/>
    <p:sldId id="27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2713" autoAdjust="0"/>
  </p:normalViewPr>
  <p:slideViewPr>
    <p:cSldViewPr snapToGrid="0">
      <p:cViewPr>
        <p:scale>
          <a:sx n="50" d="100"/>
          <a:sy n="50" d="100"/>
        </p:scale>
        <p:origin x="1280" y="4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jpg>
</file>

<file path=ppt/media/image15.png>
</file>

<file path=ppt/media/image150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99B1D-C816-4A11-8D96-9373C31AF530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F2D60-35F9-4BC0-B9FA-A8D7F998FA00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628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>
                <a:solidFill>
                  <a:srgbClr val="222222"/>
                </a:solidFill>
                <a:effectLst/>
                <a:latin typeface="Google Sans"/>
              </a:rPr>
              <a:t>≈ </a:t>
            </a:r>
            <a:r>
              <a:rPr lang="en-GB"/>
              <a:t>“</a:t>
            </a:r>
            <a:r>
              <a:rPr lang="en-GB" dirty="0"/>
              <a:t>Have you ever played a 3D computer game (or seen a 3D C.G. app) &amp; wondered how they achieved so realistic shadows in the scene? Well, shadow mapping is the answer to that.”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13453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622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38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accent4"/>
                </a:solidFill>
              </a:rPr>
              <a:t>TODO: </a:t>
            </a:r>
            <a:r>
              <a:rPr lang="en-GB" dirty="0" err="1">
                <a:solidFill>
                  <a:schemeClr val="accent4"/>
                </a:solidFill>
              </a:rPr>
              <a:t>img</a:t>
            </a:r>
            <a:r>
              <a:rPr lang="en-GB" dirty="0">
                <a:solidFill>
                  <a:schemeClr val="accent4"/>
                </a:solidFill>
              </a:rPr>
              <a:t> of the sample scene. Indicate depth (from light’s POV)</a:t>
            </a:r>
            <a:r>
              <a:rPr lang="en-GB" dirty="0"/>
              <a:t> </a:t>
            </a:r>
            <a:r>
              <a:rPr lang="en-GB" dirty="0">
                <a:solidFill>
                  <a:schemeClr val="accent4"/>
                </a:solidFill>
              </a:rPr>
              <a:t>of closest element (&lt;- value stored in depth map…) &amp; current frag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accent4"/>
                </a:solidFill>
              </a:rPr>
              <a:t>	e.g.1. for a point that’s lit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accent4"/>
                </a:solidFill>
              </a:rPr>
              <a:t>	e.g.2. for a point that’s in shadow</a:t>
            </a:r>
            <a:endParaRPr lang="en-GB" dirty="0"/>
          </a:p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862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noProof="0" dirty="0"/>
              <a:t>Shadow acne: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Due to the limited resolution of the shadow map =&gt; self shadowing:</a:t>
            </a:r>
          </a:p>
          <a:p>
            <a:pPr marL="628650" lvl="1" indent="-171450">
              <a:buFontTx/>
              <a:buChar char="-"/>
            </a:pPr>
            <a:r>
              <a:rPr lang="en-GB" noProof="0" dirty="0"/>
              <a:t>[NEXT SLIDE]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252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noProof="0" dirty="0"/>
              <a:t>Have shadow map w/limited resolution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(finite nº of pixels… each stores depth corresponding to 1 point on surface…) 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[NEXT SLIDE]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217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i="0" noProof="0" dirty="0" err="1"/>
              <a:t>dif</a:t>
            </a:r>
            <a:r>
              <a:rPr lang="en-GB" i="0" noProof="0" dirty="0"/>
              <a:t> fragments will sample same </a:t>
            </a:r>
            <a:r>
              <a:rPr lang="en-GB" i="0" noProof="0" dirty="0" err="1"/>
              <a:t>texel</a:t>
            </a:r>
            <a:r>
              <a:rPr lang="en-GB" i="0" noProof="0" dirty="0"/>
              <a:t> (pixel of depth texture/map)</a:t>
            </a:r>
          </a:p>
          <a:p>
            <a:pPr marL="171450" indent="-171450">
              <a:buFontTx/>
              <a:buChar char="-"/>
            </a:pPr>
            <a:r>
              <a:rPr lang="en-GB" i="0" noProof="0" dirty="0"/>
              <a:t>but some frags will have a depth slightly closer/further away… </a:t>
            </a:r>
          </a:p>
          <a:p>
            <a:pPr marL="171450" indent="-171450">
              <a:buFontTx/>
              <a:buChar char="-"/>
            </a:pPr>
            <a:r>
              <a:rPr lang="en-GB" i="0" noProof="0" dirty="0"/>
              <a:t>so some frags will be in shadow whilst others not </a:t>
            </a:r>
          </a:p>
          <a:p>
            <a:pPr marL="171450" indent="-171450">
              <a:buFontTx/>
              <a:buChar char="-"/>
            </a:pPr>
            <a:r>
              <a:rPr lang="en-GB" i="0" noProof="0" dirty="0"/>
              <a:t>=&gt; shadow discrepancy -&gt; striped pattern</a:t>
            </a:r>
          </a:p>
          <a:p>
            <a:pPr marL="171450" indent="-171450">
              <a:buFontTx/>
              <a:buChar char="-"/>
            </a:pPr>
            <a:r>
              <a:rPr lang="en-GB" i="0" noProof="0" dirty="0" err="1"/>
              <a:t>Soln</a:t>
            </a:r>
            <a:r>
              <a:rPr lang="en-GB" i="0" noProof="0" dirty="0"/>
              <a:t> [NEXT SLIDE]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824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i="0" noProof="0" dirty="0" err="1"/>
              <a:t>Soln</a:t>
            </a:r>
            <a:r>
              <a:rPr lang="en-GB" i="0" noProof="0" dirty="0"/>
              <a:t>: apply small bias -- </a:t>
            </a:r>
            <a:r>
              <a:rPr lang="en-GB" sz="1800" noProof="0" dirty="0">
                <a:solidFill>
                  <a:srgbClr val="111111"/>
                </a:solidFill>
                <a:effectLst/>
                <a:latin typeface="Calibri Light" panose="020F0302020204030204" pitchFamily="34" charset="0"/>
              </a:rPr>
              <a:t>offset depth of surface (or shadow map) by small bias amt </a:t>
            </a:r>
            <a:r>
              <a:rPr lang="en-GB" sz="1800" noProof="0" dirty="0" err="1">
                <a:solidFill>
                  <a:srgbClr val="111111"/>
                </a:solidFill>
                <a:effectLst/>
                <a:latin typeface="Calibri Light" panose="020F0302020204030204" pitchFamily="34" charset="0"/>
              </a:rPr>
              <a:t>s.t.</a:t>
            </a:r>
            <a:r>
              <a:rPr lang="en-GB" sz="1800" noProof="0" dirty="0">
                <a:solidFill>
                  <a:srgbClr val="111111"/>
                </a:solidFill>
                <a:effectLst/>
                <a:latin typeface="Calibri Light" panose="020F0302020204030204" pitchFamily="34" charset="0"/>
              </a:rPr>
              <a:t> frags are not incorrectly considered below surface</a:t>
            </a:r>
            <a:endParaRPr lang="en-GB" i="0" noProof="0" dirty="0"/>
          </a:p>
          <a:p>
            <a:pPr marL="628650" lvl="1" indent="-171450">
              <a:buFontTx/>
              <a:buChar char="-"/>
            </a:pPr>
            <a:r>
              <a:rPr lang="en-GB" i="0" noProof="0" dirty="0"/>
              <a:t>Amt depends on scene &amp; angle towards light from the surface of the </a:t>
            </a:r>
            <a:r>
              <a:rPr lang="en-GB" i="0" noProof="0" dirty="0" err="1"/>
              <a:t>obj</a:t>
            </a:r>
            <a:endParaRPr lang="en-GB" i="0" noProof="0" dirty="0"/>
          </a:p>
          <a:p>
            <a:pPr marL="628650" lvl="1" indent="-171450">
              <a:buFontTx/>
              <a:buChar char="-"/>
            </a:pPr>
            <a:r>
              <a:rPr lang="en-GB" i="0" noProof="0" dirty="0"/>
              <a:t>Must be careful not to get “peter panning” (bias/offset big =&gt; shadow appears ‘detached’ to </a:t>
            </a:r>
            <a:r>
              <a:rPr lang="en-GB" i="0" noProof="0" dirty="0" err="1"/>
              <a:t>obj</a:t>
            </a:r>
            <a:r>
              <a:rPr lang="en-GB" i="0" noProof="0" dirty="0"/>
              <a:t>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178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noProof="0" dirty="0"/>
              <a:t>Oversampling issues</a:t>
            </a:r>
          </a:p>
          <a:p>
            <a:r>
              <a:rPr lang="en-GB" noProof="0" dirty="0"/>
              <a:t>the following appear in shadow: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points outside size (width &amp; height) of depth map </a:t>
            </a:r>
          </a:p>
          <a:p>
            <a:pPr marL="457200" lvl="1" indent="0">
              <a:buFontTx/>
              <a:buNone/>
            </a:pPr>
            <a:r>
              <a:rPr lang="en-GB" noProof="0" dirty="0"/>
              <a:t>=&gt; </a:t>
            </a:r>
            <a:r>
              <a:rPr lang="en-GB" noProof="0" dirty="0" err="1"/>
              <a:t>soln</a:t>
            </a:r>
            <a:r>
              <a:rPr lang="en-GB" noProof="0" dirty="0"/>
              <a:t>: add depth map a “</a:t>
            </a:r>
            <a:r>
              <a:rPr lang="en-GB" noProof="0" dirty="0" err="1"/>
              <a:t>tex</a:t>
            </a:r>
            <a:r>
              <a:rPr lang="en-GB" noProof="0" dirty="0"/>
              <a:t> border colour” set to white (so that depth = 1) &amp; set </a:t>
            </a:r>
            <a:r>
              <a:rPr lang="en-GB" noProof="0" dirty="0" err="1"/>
              <a:t>tex</a:t>
            </a:r>
            <a:r>
              <a:rPr lang="en-GB" noProof="0" dirty="0"/>
              <a:t> </a:t>
            </a:r>
            <a:r>
              <a:rPr lang="en-GB" noProof="0" dirty="0" err="1"/>
              <a:t>obj</a:t>
            </a:r>
            <a:r>
              <a:rPr lang="en-GB" noProof="0" dirty="0"/>
              <a:t> param to GL_CLAMP_TO_BORDER</a:t>
            </a:r>
          </a:p>
          <a:p>
            <a:pPr marL="171450" indent="-171450">
              <a:buFontTx/>
              <a:buChar char="-"/>
            </a:pPr>
            <a:r>
              <a:rPr lang="en-GB" i="0" noProof="0" dirty="0"/>
              <a:t>&amp; points further away than depth map’s far plane (in the </a:t>
            </a:r>
            <a:r>
              <a:rPr lang="en-GB" i="0" noProof="0" dirty="0" err="1"/>
              <a:t>orthog</a:t>
            </a:r>
            <a:r>
              <a:rPr lang="en-GB" i="0" noProof="0" dirty="0"/>
              <a:t>. Projection)</a:t>
            </a:r>
          </a:p>
          <a:p>
            <a:pPr marL="457200" lvl="1" indent="0">
              <a:buFontTx/>
              <a:buNone/>
            </a:pPr>
            <a:r>
              <a:rPr lang="en-GB" noProof="0" dirty="0"/>
              <a:t>=&gt; </a:t>
            </a:r>
            <a:r>
              <a:rPr lang="en-GB" noProof="0" dirty="0" err="1"/>
              <a:t>soln</a:t>
            </a:r>
            <a:r>
              <a:rPr lang="en-GB" noProof="0" dirty="0"/>
              <a:t>: when calc if in shadow in frag shader, </a:t>
            </a:r>
            <a:r>
              <a:rPr lang="en-GB" i="0" noProof="0" dirty="0"/>
              <a:t>force points to be lit when </a:t>
            </a:r>
            <a:r>
              <a:rPr lang="en-GB" i="0" noProof="0" dirty="0" err="1"/>
              <a:t>z_f</a:t>
            </a:r>
            <a:r>
              <a:rPr lang="en-GB" i="0" noProof="0" dirty="0"/>
              <a:t> &gt; 1.0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7597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noProof="0" dirty="0"/>
              <a:t>Jagged Edges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Due to the fixed resolution of the shadow map: </a:t>
            </a:r>
            <a:r>
              <a:rPr lang="en-GB" i="1" noProof="0" dirty="0"/>
              <a:t>multiple frags per </a:t>
            </a:r>
            <a:r>
              <a:rPr lang="en-GB" i="1" noProof="0" dirty="0" err="1"/>
              <a:t>texel</a:t>
            </a:r>
            <a:r>
              <a:rPr lang="en-GB" i="1" noProof="0" dirty="0"/>
              <a:t>	</a:t>
            </a:r>
            <a:r>
              <a:rPr lang="en-GB" sz="1050" i="0" noProof="0" dirty="0"/>
              <a:t>(</a:t>
            </a:r>
            <a:r>
              <a:rPr lang="en-GB" sz="1050" i="0" noProof="0" dirty="0" err="1"/>
              <a:t>upsampling</a:t>
            </a:r>
            <a:r>
              <a:rPr lang="en-GB" sz="1050" i="0" noProof="0" dirty="0"/>
              <a:t>?)</a:t>
            </a:r>
          </a:p>
          <a:p>
            <a:pPr marL="171450" indent="-171450">
              <a:buFontTx/>
              <a:buChar char="-"/>
            </a:pPr>
            <a:r>
              <a:rPr lang="en-GB" i="0" noProof="0" dirty="0" err="1"/>
              <a:t>Soln</a:t>
            </a:r>
            <a:r>
              <a:rPr lang="en-GB" i="0" noProof="0" dirty="0"/>
              <a:t>: PCF </a:t>
            </a:r>
          </a:p>
          <a:p>
            <a:pPr marL="628650" lvl="1" indent="-171450">
              <a:buFontTx/>
              <a:buChar char="-"/>
            </a:pPr>
            <a:r>
              <a:rPr lang="en-GB" i="0" noProof="0" dirty="0"/>
              <a:t>set of techniques that produce softer shadows…</a:t>
            </a:r>
          </a:p>
          <a:p>
            <a:pPr marL="457200" lvl="1" indent="0">
              <a:buFontTx/>
              <a:buNone/>
            </a:pPr>
            <a:r>
              <a:rPr lang="en-GB" i="0" noProof="0" dirty="0"/>
              <a:t>	…by sampling &gt;1 times from depth map, then combining/</a:t>
            </a:r>
            <a:r>
              <a:rPr lang="en-GB" i="0" noProof="0" dirty="0" err="1"/>
              <a:t>avg</a:t>
            </a:r>
            <a:r>
              <a:rPr lang="en-GB" i="0" noProof="0" dirty="0"/>
              <a:t> results to get soft shadow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56948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Demo structure:</a:t>
            </a:r>
          </a:p>
          <a:p>
            <a:pPr marL="171450" indent="-171450">
              <a:buFontTx/>
              <a:buChar char="-"/>
            </a:pPr>
            <a:r>
              <a:rPr lang="en-GB" dirty="0"/>
              <a:t>show scene- simple, identify light source &amp; where shadows would be</a:t>
            </a:r>
          </a:p>
          <a:p>
            <a:pPr marL="171450" indent="-171450">
              <a:buFontTx/>
              <a:buChar char="-"/>
            </a:pPr>
            <a:r>
              <a:rPr lang="en-GB" dirty="0"/>
              <a:t>Show scene as seen from light</a:t>
            </a:r>
          </a:p>
          <a:p>
            <a:pPr marL="171450" indent="-171450">
              <a:buFontTx/>
              <a:buChar char="-"/>
            </a:pPr>
            <a:r>
              <a:rPr lang="en-GB" dirty="0"/>
              <a:t>render shadow map in B&amp;W onto a quad on the screen to visualise it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then render scene as usual w/shadows (eliminating all artefacts!!)&lt;- has shadows, yay!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4699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Mention that here we’ll focus on *hard* shadows only (from directional &amp; point lights), not in soft shadows (from area lights).</a:t>
            </a:r>
          </a:p>
          <a:p>
            <a:endParaRPr lang="en-GB" dirty="0"/>
          </a:p>
          <a:p>
            <a:r>
              <a:rPr lang="en-GB" dirty="0"/>
              <a:t>“projected shadow has a … </a:t>
            </a:r>
            <a:r>
              <a:rPr lang="en-GB" dirty="0" err="1"/>
              <a:t>proj</a:t>
            </a:r>
            <a:r>
              <a:rPr lang="en-GB" dirty="0"/>
              <a:t>”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0576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82829"/>
                </a:solidFill>
                <a:effectLst/>
                <a:latin typeface="-apple-system"/>
              </a:rPr>
              <a:t>Mention that there exist other techniques – shadow volumes</a:t>
            </a:r>
          </a:p>
          <a:p>
            <a:r>
              <a:rPr lang="en-GB" b="0" i="0" dirty="0">
                <a:solidFill>
                  <a:srgbClr val="282829"/>
                </a:solidFill>
                <a:effectLst/>
                <a:latin typeface="-apple-system"/>
              </a:rPr>
              <a:t>BUT S. Vols </a:t>
            </a:r>
            <a:r>
              <a:rPr lang="en-US" b="0" i="0" dirty="0">
                <a:solidFill>
                  <a:srgbClr val="282829"/>
                </a:solidFill>
                <a:effectLst/>
                <a:latin typeface="-apple-system"/>
              </a:rPr>
              <a:t>construct mesh to determine shadow… -  takes time, bad as needs to be done every frame!! </a:t>
            </a:r>
          </a:p>
          <a:p>
            <a:r>
              <a:rPr lang="en-US" b="0" i="0" dirty="0">
                <a:solidFill>
                  <a:srgbClr val="282829"/>
                </a:solidFill>
                <a:effectLst/>
                <a:latin typeface="-apple-system"/>
              </a:rPr>
              <a:t>(so adv of S.M. is that it’s fast...)</a:t>
            </a:r>
          </a:p>
          <a:p>
            <a:endParaRPr lang="en-US" b="0" i="0" dirty="0">
              <a:solidFill>
                <a:srgbClr val="282829"/>
              </a:solidFill>
              <a:effectLst/>
              <a:latin typeface="-apple-system"/>
            </a:endParaRPr>
          </a:p>
          <a:p>
            <a:r>
              <a:rPr lang="en-US" b="0" i="0" dirty="0">
                <a:solidFill>
                  <a:srgbClr val="282829"/>
                </a:solidFill>
                <a:effectLst/>
                <a:latin typeface="-apple-system"/>
              </a:rPr>
              <a:t>- Just mention advanced techniques, don’t explain / go into details….. !</a:t>
            </a:r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405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18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Consists of a set of fixed &amp; programmable stages for processing the geometry data.</a:t>
            </a:r>
          </a:p>
          <a:p>
            <a:pPr marL="171450" indent="-171450">
              <a:buFontTx/>
              <a:buChar char="-"/>
            </a:pPr>
            <a:r>
              <a:rPr lang="en-GB" dirty="0"/>
              <a:t>Start with the vertex data (position &amp; other attributes such as </a:t>
            </a:r>
            <a:r>
              <a:rPr lang="en-GB" dirty="0" err="1"/>
              <a:t>tex</a:t>
            </a:r>
            <a:r>
              <a:rPr lang="en-GB" dirty="0"/>
              <a:t> cords, normal), and process it, ending up with fragment data (colour, depth &amp; stencil) written to the currently active framebuffer -&gt; this could be the screen buffer meaning that the image is rendered to the screen or another FBO.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FBO = an object which has a colour, depth &amp; stencil buffers.</a:t>
            </a:r>
          </a:p>
          <a:p>
            <a:pPr marL="171450" indent="-171450">
              <a:buFontTx/>
              <a:buChar char="-"/>
            </a:pPr>
            <a:r>
              <a:rPr lang="en-GB" dirty="0"/>
              <a:t>We’re mainly focussed on the vertex &amp; fragment shaders here =&gt; NEXT SLIDE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017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Vertex shader: 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performs basic processing of each </a:t>
            </a:r>
            <a:r>
              <a:rPr lang="en-GB" dirty="0" err="1"/>
              <a:t>indiv</a:t>
            </a:r>
            <a:r>
              <a:rPr lang="en-GB" dirty="0"/>
              <a:t> vertex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converts each incoming vertex into a single outgoing vertex based on a user-defined program.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Here we do a series of </a:t>
            </a:r>
            <a:r>
              <a:rPr lang="en-GB" dirty="0" err="1"/>
              <a:t>transf</a:t>
            </a:r>
            <a:r>
              <a:rPr lang="en-GB" dirty="0"/>
              <a:t> to get from local object </a:t>
            </a:r>
            <a:r>
              <a:rPr lang="en-GB" dirty="0" err="1"/>
              <a:t>coords</a:t>
            </a:r>
            <a:r>
              <a:rPr lang="en-GB" dirty="0"/>
              <a:t> to screen </a:t>
            </a:r>
            <a:r>
              <a:rPr lang="en-GB" dirty="0" err="1"/>
              <a:t>coords</a:t>
            </a:r>
            <a:r>
              <a:rPr lang="en-GB" dirty="0"/>
              <a:t> (</a:t>
            </a:r>
            <a:r>
              <a:rPr lang="en-GB" dirty="0" err="1"/>
              <a:t>obj</a:t>
            </a:r>
            <a:r>
              <a:rPr lang="en-GB" dirty="0"/>
              <a:t> space -&gt; world space -&gt; camera space -&gt; screen space)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1563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Fragment shader: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data for each fragment from the rasterization stage is processed by a fragment shader. </a:t>
            </a:r>
            <a:endParaRPr lang="en-GB" dirty="0"/>
          </a:p>
          <a:p>
            <a:pPr marL="628650" lvl="1" indent="-171450">
              <a:buFontTx/>
              <a:buChar char="-"/>
            </a:pPr>
            <a:r>
              <a:rPr lang="en-GB" dirty="0"/>
              <a:t>Calculates the colour for each fragment (pixel) e.g. using </a:t>
            </a:r>
            <a:r>
              <a:rPr lang="en-GB" dirty="0" err="1"/>
              <a:t>Phong</a:t>
            </a:r>
            <a:r>
              <a:rPr lang="en-GB" dirty="0"/>
              <a:t> illumination model.</a:t>
            </a:r>
          </a:p>
          <a:p>
            <a:pPr marL="457200" lvl="1" indent="0">
              <a:buFontTx/>
              <a:buNone/>
            </a:pPr>
            <a:r>
              <a:rPr lang="en-GB" sz="900" dirty="0"/>
              <a:t>[“fragment” = “candidate pixel”… might or not be the final pixel, depending e.g. whether there’s a closer fragment or not, e.g. any later per-sample processing (stencil test…)]</a:t>
            </a:r>
          </a:p>
          <a:p>
            <a:pPr marL="628650" lvl="1" indent="-171450">
              <a:buFontTx/>
              <a:buChar char="-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Output: a </a:t>
            </a:r>
            <a:r>
              <a:rPr lang="en-US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colour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value, a depth value, &amp; a stencil value.</a:t>
            </a:r>
            <a:endParaRPr lang="en-GB" dirty="0"/>
          </a:p>
          <a:p>
            <a:pPr marL="628650" lvl="1" indent="-171450">
              <a:buFontTx/>
              <a:buChar char="-"/>
            </a:pPr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319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shadow map: further away = whiter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282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0573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7139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4660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9422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868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5651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608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094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889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3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23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3392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2234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355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Relationship Id="rId9" Type="http://schemas.openxmlformats.org/officeDocument/2006/relationships/image" Target="../media/image1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86C67E-91B7-4A1C-98B5-A0B78CA7D4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04998"/>
            <a:ext cx="9144000" cy="957263"/>
          </a:xfrm>
        </p:spPr>
        <p:txBody>
          <a:bodyPr/>
          <a:lstStyle/>
          <a:p>
            <a:pPr algn="l"/>
            <a:r>
              <a:rPr lang="en-GB" b="1">
                <a:solidFill>
                  <a:schemeClr val="accent1"/>
                </a:solidFill>
              </a:rPr>
              <a:t>Shadow Mapping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8DD996-58E3-4702-AB18-F4C4C6263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1638"/>
            <a:ext cx="9144000" cy="56356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GB" sz="2600" b="1"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Alba Navarro Rosales</a:t>
            </a:r>
            <a:endParaRPr lang="en-GB" sz="2600">
              <a:latin typeface="Lato" panose="020F0502020204030203" pitchFamily="34" charset="0"/>
              <a:ea typeface="CMU Sans Serif" panose="02000603000000000000" pitchFamily="2" charset="0"/>
              <a:cs typeface="Latha" panose="020B0502040204020203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B275F5D8-D5EA-437D-ABC8-ED988EC8F164}"/>
              </a:ext>
            </a:extLst>
          </p:cNvPr>
          <p:cNvSpPr txBox="1">
            <a:spLocks/>
          </p:cNvSpPr>
          <p:nvPr/>
        </p:nvSpPr>
        <p:spPr>
          <a:xfrm>
            <a:off x="1524000" y="2383630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400" dirty="0">
                <a:solidFill>
                  <a:schemeClr val="accent1"/>
                </a:solidFill>
                <a:latin typeface="+mn-lt"/>
              </a:rPr>
              <a:t>...........................................................................</a:t>
            </a:r>
            <a:endParaRPr lang="en-GB" sz="4000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8CEE166-F75B-4FAA-92FD-F9CE62E5E815}"/>
              </a:ext>
            </a:extLst>
          </p:cNvPr>
          <p:cNvSpPr txBox="1"/>
          <p:nvPr/>
        </p:nvSpPr>
        <p:spPr>
          <a:xfrm>
            <a:off x="1524000" y="4847423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GB" sz="1400" b="1" i="1" dirty="0">
                <a:solidFill>
                  <a:schemeClr val="bg2"/>
                </a:solidFill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January 27, 2021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7564D09-9E89-40E8-ACAB-76D3C5E7ACC4}"/>
              </a:ext>
            </a:extLst>
          </p:cNvPr>
          <p:cNvSpPr txBox="1"/>
          <p:nvPr/>
        </p:nvSpPr>
        <p:spPr>
          <a:xfrm>
            <a:off x="1524000" y="5154096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GB" sz="1400" b="1" i="1" dirty="0">
                <a:solidFill>
                  <a:schemeClr val="bg2"/>
                </a:solidFill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Churchill College </a:t>
            </a:r>
            <a:r>
              <a:rPr lang="en-GB" sz="1400" b="1" i="1" dirty="0" err="1">
                <a:solidFill>
                  <a:schemeClr val="bg2"/>
                </a:solidFill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CompSci</a:t>
            </a:r>
            <a:r>
              <a:rPr lang="en-GB" sz="1400" b="1" i="1" dirty="0">
                <a:solidFill>
                  <a:schemeClr val="bg2"/>
                </a:solidFill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 Talks</a:t>
            </a:r>
          </a:p>
        </p:txBody>
      </p:sp>
    </p:spTree>
    <p:extLst>
      <p:ext uri="{BB962C8B-B14F-4D97-AF65-F5344CB8AC3E}">
        <p14:creationId xmlns:p14="http://schemas.microsoft.com/office/powerpoint/2010/main" val="2809042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 descr="Imagen que contiene pájaro, playa&#10;&#10;Descripción generada automáticamente">
            <a:extLst>
              <a:ext uri="{FF2B5EF4-FFF2-40B4-BE49-F238E27FC236}">
                <a16:creationId xmlns:a16="http://schemas.microsoft.com/office/drawing/2014/main" id="{D18939B9-4F6F-44F5-AE8F-E8CC9302C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005" y="4195855"/>
            <a:ext cx="2708939" cy="2031704"/>
          </a:xfrm>
          <a:prstGeom prst="rect">
            <a:avLst/>
          </a:prstGeom>
        </p:spPr>
      </p:pic>
      <p:pic>
        <p:nvPicPr>
          <p:cNvPr id="10" name="Imagen 9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244F07F8-44E8-4F24-AE40-397C74A8B5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743" y="4195855"/>
            <a:ext cx="2708939" cy="2031704"/>
          </a:xfrm>
          <a:prstGeom prst="rect">
            <a:avLst/>
          </a:prstGeom>
        </p:spPr>
      </p:pic>
      <p:pic>
        <p:nvPicPr>
          <p:cNvPr id="8" name="Imagen 7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764ED853-1666-48A4-9AE7-5EC1F1AA95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736" y="4195855"/>
            <a:ext cx="2708939" cy="203170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1) generate depth map (1/2)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2D6E48-B112-4914-958E-E5F86C248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19634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dirty="0"/>
              <a:t>Render scene from light’s POV</a:t>
            </a:r>
          </a:p>
          <a:p>
            <a:pPr>
              <a:buClr>
                <a:schemeClr val="accent1"/>
              </a:buClr>
            </a:pPr>
            <a:r>
              <a:rPr lang="en-GB" dirty="0"/>
              <a:t>Record depth values only (not colour)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Depth values stored in a depth buffer - This is our depth map!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So, depth map stores depth of the closest fragments as seen from the light’s perspective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055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1) generate depth map (2/2)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2D6E48-B112-4914-958E-E5F86C248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sz="2600" dirty="0"/>
              <a:t>Create a texture object → our depth map.</a:t>
            </a:r>
          </a:p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sz="2600" dirty="0"/>
              <a:t>Transform scene to light space</a:t>
            </a:r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</p:txBody>
      </p:sp>
      <p:pic>
        <p:nvPicPr>
          <p:cNvPr id="5" name="Imagen 4" descr="Imagen de la pantalla de un celular de un mensaje en letras negras&#10;&#10;Descripción generada automáticamente con confianza baja">
            <a:extLst>
              <a:ext uri="{FF2B5EF4-FFF2-40B4-BE49-F238E27FC236}">
                <a16:creationId xmlns:a16="http://schemas.microsoft.com/office/drawing/2014/main" id="{89422A0B-CF7F-4BC0-9C1C-9538D7600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74" y="2990920"/>
            <a:ext cx="8943975" cy="293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83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1) generate depth map (2/2)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2D6E48-B112-4914-958E-E5F86C248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sz="2600" dirty="0"/>
              <a:t>Create a texture object → our depth map.</a:t>
            </a:r>
          </a:p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sz="2600" dirty="0"/>
              <a:t>Transform scene to light space</a:t>
            </a:r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9422A0B-CF7F-4BC0-9C1C-9538D7600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3974" y="2990920"/>
            <a:ext cx="8943975" cy="293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349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1) generate depth map (2/2)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2D6E48-B112-4914-958E-E5F86C248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Create a texture object → our depth map.</a:t>
            </a:r>
          </a:p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Transform scene to light space</a:t>
            </a:r>
          </a:p>
          <a:p>
            <a:pPr lvl="1">
              <a:buClr>
                <a:schemeClr val="accent1"/>
              </a:buClr>
            </a:pPr>
            <a:endParaRPr lang="en-GB" dirty="0"/>
          </a:p>
          <a:p>
            <a:pPr lvl="1">
              <a:buClr>
                <a:schemeClr val="accent1"/>
              </a:buClr>
            </a:pPr>
            <a:endParaRPr lang="en-GB" dirty="0"/>
          </a:p>
          <a:p>
            <a:pPr lvl="1">
              <a:buClr>
                <a:schemeClr val="accent1"/>
              </a:buClr>
            </a:pPr>
            <a:endParaRPr lang="en-GB" dirty="0"/>
          </a:p>
          <a:p>
            <a:pPr lvl="1">
              <a:buClr>
                <a:schemeClr val="accent1"/>
              </a:buClr>
            </a:pPr>
            <a:endParaRPr lang="en-GB" dirty="0"/>
          </a:p>
          <a:p>
            <a:pPr lvl="1">
              <a:buClr>
                <a:schemeClr val="accent1"/>
              </a:buClr>
            </a:pPr>
            <a:r>
              <a:rPr lang="en-GB" dirty="0"/>
              <a:t>Use view &amp; projection matrices specific to the light source</a:t>
            </a:r>
          </a:p>
          <a:p>
            <a:pPr lvl="1">
              <a:buClr>
                <a:schemeClr val="accent1"/>
              </a:buClr>
            </a:pPr>
            <a:r>
              <a:rPr lang="en-GB" dirty="0"/>
              <a:t>Then, calculate an MVP matrix to use in the vertex shader</a:t>
            </a:r>
          </a:p>
          <a:p>
            <a:pPr marL="457200" indent="-457200">
              <a:buClr>
                <a:schemeClr val="accent1"/>
              </a:buClr>
              <a:buFont typeface="+mj-lt"/>
              <a:buAutoNum type="arabicPeriod" startAt="3"/>
            </a:pPr>
            <a:r>
              <a:rPr lang="en-GB" dirty="0"/>
              <a:t>Render to depth map</a:t>
            </a:r>
            <a:endParaRPr lang="en-GB" sz="2400" dirty="0"/>
          </a:p>
          <a:p>
            <a:pPr lvl="1">
              <a:buClr>
                <a:schemeClr val="accent1"/>
              </a:buClr>
            </a:pPr>
            <a:r>
              <a:rPr lang="en-GB" dirty="0"/>
              <a:t>Vertex shader – transforms vertices to light space using calculated matrix</a:t>
            </a:r>
          </a:p>
          <a:p>
            <a:pPr lvl="1">
              <a:buClr>
                <a:schemeClr val="accent1"/>
              </a:buClr>
            </a:pPr>
            <a:r>
              <a:rPr lang="en-GB" dirty="0"/>
              <a:t>Fragment shader – empty,  since no colour data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 startAt="3"/>
            </a:pPr>
            <a:endParaRPr lang="en-GB" dirty="0"/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DD967D67-A89F-4780-B68B-87A6CE520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041" y="2551882"/>
            <a:ext cx="8155709" cy="175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0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21BF0C-12EB-487F-87F9-7201A9BB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Method</a:t>
            </a:r>
            <a:r>
              <a:rPr lang="en-GB" sz="2400" dirty="0">
                <a:solidFill>
                  <a:schemeClr val="accent1"/>
                </a:solidFill>
              </a:rPr>
              <a:t> (directional lights)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F98818-5F5B-43A5-BAC3-BB889C63F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tx2"/>
                </a:solidFill>
              </a:rPr>
              <a:t>2 pass algorithm: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>
                <a:solidFill>
                  <a:schemeClr val="tx2"/>
                </a:solidFill>
              </a:rPr>
              <a:t>Generate Depth Map by rendering scene from light’s POV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Render scene from camera’s POV…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…using generated Depth Map to determine if fragment is lit 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    or in shadow</a:t>
            </a:r>
          </a:p>
          <a:p>
            <a:pPr marL="0" indent="0">
              <a:buClr>
                <a:schemeClr val="accent1"/>
              </a:buClr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9927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2) render scene (1/2)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2D6E48-B112-4914-958E-E5F86C24815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buClr>
                    <a:schemeClr val="accent1"/>
                  </a:buClr>
                </a:pPr>
                <a:r>
                  <a:rPr lang="en-GB" dirty="0"/>
                  <a:t>Render scene as usual, from camera’s POV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Vertex shader 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r>
                  <a:rPr lang="en-GB" dirty="0"/>
                  <a:t>	– transforms vertices to screen space (MVP matrix)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r>
                  <a:rPr lang="en-GB" dirty="0"/>
                  <a:t>	– also transforms them to light space → to be used in fragment shader *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Fragment shader 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r>
                  <a:rPr lang="en-GB" dirty="0"/>
                  <a:t>	– determines colour of fragment (e.g. </a:t>
                </a:r>
                <a:r>
                  <a:rPr lang="en-GB" dirty="0" err="1"/>
                  <a:t>Phong</a:t>
                </a:r>
                <a:r>
                  <a:rPr lang="en-GB" dirty="0"/>
                  <a:t>)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r>
                  <a:rPr lang="en-GB" dirty="0"/>
                  <a:t>	– checks if lit or in shadow:</a:t>
                </a:r>
              </a:p>
              <a:p>
                <a:pPr lvl="3">
                  <a:buClr>
                    <a:schemeClr val="accent1"/>
                  </a:buClr>
                </a:pPr>
                <a:r>
                  <a:rPr lang="en-GB" sz="2000" dirty="0"/>
                  <a:t>Samples corresponding point in depth map → depth of closest object to light,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GB" sz="2000" dirty="0"/>
              </a:p>
              <a:p>
                <a:pPr lvl="3">
                  <a:buClr>
                    <a:schemeClr val="accent1"/>
                  </a:buClr>
                </a:pPr>
                <a:r>
                  <a:rPr lang="en-GB" sz="2000" dirty="0"/>
                  <a:t>Compares with depth of fragment in light space (*),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endParaRPr lang="en-GB" sz="2000" dirty="0"/>
              </a:p>
              <a:p>
                <a:pPr lvl="3">
                  <a:buClr>
                    <a:schemeClr val="accent1"/>
                  </a:buClr>
                </a:pPr>
                <a:r>
                  <a:rPr lang="en-GB" sz="20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s-ES" sz="2000" b="0" i="0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s-ES" sz="2000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GB" sz="2000" dirty="0"/>
                  <a:t> in </a:t>
                </a:r>
                <a:r>
                  <a:rPr lang="en-GB" dirty="0"/>
                  <a:t>shadow</a:t>
                </a:r>
                <a:r>
                  <a:rPr lang="en-GB" sz="2000" dirty="0"/>
                  <a:t> (not seen from light)</a:t>
                </a:r>
              </a:p>
              <a:p>
                <a:pPr lvl="3">
                  <a:buClr>
                    <a:schemeClr val="accent1"/>
                  </a:buClr>
                </a:pPr>
                <a:endParaRPr lang="en-GB" dirty="0"/>
              </a:p>
              <a:p>
                <a:pPr lvl="3">
                  <a:buClr>
                    <a:schemeClr val="accent1"/>
                  </a:buClr>
                </a:pPr>
                <a:endParaRPr lang="en-GB" dirty="0"/>
              </a:p>
              <a:p>
                <a:pPr lvl="3">
                  <a:buClr>
                    <a:schemeClr val="accent1"/>
                  </a:buClr>
                </a:pPr>
                <a:endParaRPr lang="en-GB" dirty="0"/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endParaRPr lang="en-GB" dirty="0"/>
              </a:p>
              <a:p>
                <a:pPr>
                  <a:buClr>
                    <a:schemeClr val="accent1"/>
                  </a:buClr>
                </a:pPr>
                <a:endParaRPr lang="en-GB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2D6E48-B112-4914-958E-E5F86C2481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381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5032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A5F790B7-C470-4758-A0E0-37438FC93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8835" y="3617558"/>
            <a:ext cx="3470661" cy="260364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9341BD4-2035-4AD1-9756-AD483C1C1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8834" y="3617557"/>
            <a:ext cx="3470661" cy="2603647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1636F395-3577-44C7-8BF6-D2243B5C9B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8832" y="3617556"/>
            <a:ext cx="3470662" cy="260364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C1ED977-AF01-43E2-96A0-172D0B9004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8715" y="3573315"/>
            <a:ext cx="3470661" cy="260364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357600B-2F43-4A42-B312-BFB7F11527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8714" y="3575177"/>
            <a:ext cx="3470661" cy="260364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192354F-73AC-4A00-97F6-86756698FA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8713" y="3573315"/>
            <a:ext cx="3470661" cy="260364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2) render scene (2/2)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2D6E48-B112-4914-958E-E5F86C24815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759460"/>
                <a:ext cx="10515600" cy="4351338"/>
              </a:xfrm>
            </p:spPr>
            <p:txBody>
              <a:bodyPr>
                <a:normAutofit/>
              </a:bodyPr>
              <a:lstStyle/>
              <a:p>
                <a:pPr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000" dirty="0">
                    <a:solidFill>
                      <a:schemeClr val="tx2"/>
                    </a:solidFill>
                  </a:rPr>
                  <a:t>Fragment shader – checks if lit or in shadow:</a:t>
                </a:r>
              </a:p>
              <a:p>
                <a:pPr lvl="2">
                  <a:buClr>
                    <a:schemeClr val="accent1"/>
                  </a:buClr>
                </a:pPr>
                <a:r>
                  <a:rPr lang="en-GB" sz="1800" dirty="0">
                    <a:solidFill>
                      <a:schemeClr val="tx2"/>
                    </a:solidFill>
                  </a:rPr>
                  <a:t>Samples corresponding point in depth map → depth of closest object to light,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GB" sz="1800" dirty="0">
                  <a:solidFill>
                    <a:schemeClr val="tx2"/>
                  </a:solidFill>
                </a:endParaRPr>
              </a:p>
              <a:p>
                <a:pPr lvl="2">
                  <a:buClr>
                    <a:schemeClr val="accent1"/>
                  </a:buClr>
                </a:pPr>
                <a:r>
                  <a:rPr lang="en-GB" sz="1800" dirty="0">
                    <a:solidFill>
                      <a:schemeClr val="tx2"/>
                    </a:solidFill>
                  </a:rPr>
                  <a:t>Compares with depth of fragment in light space,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endParaRPr lang="en-GB" sz="1800" dirty="0">
                  <a:solidFill>
                    <a:schemeClr val="tx2"/>
                  </a:solidFill>
                </a:endParaRPr>
              </a:p>
              <a:p>
                <a:pPr lvl="2">
                  <a:buClr>
                    <a:schemeClr val="accent1"/>
                  </a:buClr>
                </a:pPr>
                <a:r>
                  <a:rPr lang="en-GB" sz="1800" dirty="0">
                    <a:solidFill>
                      <a:schemeClr val="tx2"/>
                    </a:solidFill>
                  </a:rPr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s-ES" sz="18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s-ES" sz="18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GB" sz="1800" dirty="0">
                    <a:solidFill>
                      <a:schemeClr val="tx2"/>
                    </a:solidFill>
                  </a:rPr>
                  <a:t> in shadow (not seen from light)</a:t>
                </a:r>
              </a:p>
              <a:p>
                <a:pPr lvl="2">
                  <a:buClr>
                    <a:schemeClr val="accent1"/>
                  </a:buClr>
                </a:pPr>
                <a:endParaRPr lang="en-GB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2D6E48-B112-4914-958E-E5F86C2481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759460"/>
                <a:ext cx="10515600" cy="4351338"/>
              </a:xfrm>
              <a:blipFill>
                <a:blip r:embed="rId9"/>
                <a:stretch>
                  <a:fillRect l="-522" t="-15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uadroTexto 5">
            <a:extLst>
              <a:ext uri="{FF2B5EF4-FFF2-40B4-BE49-F238E27FC236}">
                <a16:creationId xmlns:a16="http://schemas.microsoft.com/office/drawing/2014/main" id="{40988652-C173-4948-A8FD-D0A1E95A55FD}"/>
              </a:ext>
            </a:extLst>
          </p:cNvPr>
          <p:cNvSpPr txBox="1"/>
          <p:nvPr/>
        </p:nvSpPr>
        <p:spPr>
          <a:xfrm>
            <a:off x="1036676" y="3145068"/>
            <a:ext cx="363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e.g.1. Point not in shadow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3F068DF-70FF-429C-BE25-F95E412DD38F}"/>
              </a:ext>
            </a:extLst>
          </p:cNvPr>
          <p:cNvSpPr txBox="1"/>
          <p:nvPr/>
        </p:nvSpPr>
        <p:spPr>
          <a:xfrm>
            <a:off x="6496796" y="3145068"/>
            <a:ext cx="363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e.g.2. Point in shadow</a:t>
            </a:r>
          </a:p>
        </p:txBody>
      </p:sp>
    </p:spTree>
    <p:extLst>
      <p:ext uri="{BB962C8B-B14F-4D97-AF65-F5344CB8AC3E}">
        <p14:creationId xmlns:p14="http://schemas.microsoft.com/office/powerpoint/2010/main" val="1192412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4B5F34D-650B-418D-A041-C7B27A47F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5" t="21861" r="17003" b="21196"/>
          <a:stretch/>
        </p:blipFill>
        <p:spPr>
          <a:xfrm>
            <a:off x="5743944" y="1325304"/>
            <a:ext cx="5609856" cy="42073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 descr="Imagen que contiene firmar, cuarto, luz, oscuro&#10;&#10;Descripción generada automáticamente">
            <a:extLst>
              <a:ext uri="{FF2B5EF4-FFF2-40B4-BE49-F238E27FC236}">
                <a16:creationId xmlns:a16="http://schemas.microsoft.com/office/drawing/2014/main" id="{39C646BD-0F74-4259-BE65-7A4933E230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8" t="35814" r="29091" b="30728"/>
          <a:stretch/>
        </p:blipFill>
        <p:spPr>
          <a:xfrm>
            <a:off x="2016357" y="3636335"/>
            <a:ext cx="3353552" cy="2409751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3E634F3-5865-4B0A-BCA2-CD16451BFE08}"/>
              </a:ext>
            </a:extLst>
          </p:cNvPr>
          <p:cNvCxnSpPr>
            <a:cxnSpLocks/>
          </p:cNvCxnSpPr>
          <p:nvPr/>
        </p:nvCxnSpPr>
        <p:spPr>
          <a:xfrm>
            <a:off x="5369909" y="3636334"/>
            <a:ext cx="2446916" cy="1696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552BDBA-498B-42F9-A022-7BCF8F19DB4C}"/>
              </a:ext>
            </a:extLst>
          </p:cNvPr>
          <p:cNvCxnSpPr>
            <a:cxnSpLocks/>
          </p:cNvCxnSpPr>
          <p:nvPr/>
        </p:nvCxnSpPr>
        <p:spPr>
          <a:xfrm flipV="1">
            <a:off x="5369909" y="4089731"/>
            <a:ext cx="2849058" cy="19563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899672A-B0B2-4273-9097-E8C9C184A8FA}"/>
              </a:ext>
            </a:extLst>
          </p:cNvPr>
          <p:cNvSpPr/>
          <p:nvPr/>
        </p:nvSpPr>
        <p:spPr>
          <a:xfrm>
            <a:off x="7816825" y="3805939"/>
            <a:ext cx="402142" cy="283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554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4B5F34D-650B-418D-A041-C7B27A47F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5" t="21861" r="17003" b="21196"/>
          <a:stretch/>
        </p:blipFill>
        <p:spPr>
          <a:xfrm>
            <a:off x="5743944" y="1325304"/>
            <a:ext cx="5609856" cy="42073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 descr="Imagen que contiene firmar, cuarto, luz, oscuro&#10;&#10;Descripción generada automáticamente">
            <a:extLst>
              <a:ext uri="{FF2B5EF4-FFF2-40B4-BE49-F238E27FC236}">
                <a16:creationId xmlns:a16="http://schemas.microsoft.com/office/drawing/2014/main" id="{39C646BD-0F74-4259-BE65-7A4933E230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8" t="35814" r="29091" b="30728"/>
          <a:stretch/>
        </p:blipFill>
        <p:spPr>
          <a:xfrm>
            <a:off x="2016357" y="3636335"/>
            <a:ext cx="3353552" cy="2409751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3E634F3-5865-4B0A-BCA2-CD16451BFE08}"/>
              </a:ext>
            </a:extLst>
          </p:cNvPr>
          <p:cNvCxnSpPr>
            <a:cxnSpLocks/>
          </p:cNvCxnSpPr>
          <p:nvPr/>
        </p:nvCxnSpPr>
        <p:spPr>
          <a:xfrm>
            <a:off x="5369909" y="3636334"/>
            <a:ext cx="2446916" cy="1696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552BDBA-498B-42F9-A022-7BCF8F19DB4C}"/>
              </a:ext>
            </a:extLst>
          </p:cNvPr>
          <p:cNvCxnSpPr>
            <a:cxnSpLocks/>
          </p:cNvCxnSpPr>
          <p:nvPr/>
        </p:nvCxnSpPr>
        <p:spPr>
          <a:xfrm flipV="1">
            <a:off x="5369909" y="4089731"/>
            <a:ext cx="2849058" cy="19563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899672A-B0B2-4273-9097-E8C9C184A8FA}"/>
              </a:ext>
            </a:extLst>
          </p:cNvPr>
          <p:cNvSpPr/>
          <p:nvPr/>
        </p:nvSpPr>
        <p:spPr>
          <a:xfrm>
            <a:off x="7816825" y="3805939"/>
            <a:ext cx="402142" cy="283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Imagen 4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4200D6FF-2CA3-43C1-9880-F38D285D9F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809" y="857241"/>
            <a:ext cx="6692382" cy="5022127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effectLst>
            <a:outerShdw blurRad="190500" dist="1270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56880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4B5F34D-650B-418D-A041-C7B27A47F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5" t="21861" r="17003" b="21196"/>
          <a:stretch/>
        </p:blipFill>
        <p:spPr>
          <a:xfrm>
            <a:off x="5743944" y="1325304"/>
            <a:ext cx="5609856" cy="42073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 descr="Imagen que contiene firmar, cuarto, luz, oscuro&#10;&#10;Descripción generada automáticamente">
            <a:extLst>
              <a:ext uri="{FF2B5EF4-FFF2-40B4-BE49-F238E27FC236}">
                <a16:creationId xmlns:a16="http://schemas.microsoft.com/office/drawing/2014/main" id="{39C646BD-0F74-4259-BE65-7A4933E230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8" t="35814" r="29091" b="30728"/>
          <a:stretch/>
        </p:blipFill>
        <p:spPr>
          <a:xfrm>
            <a:off x="2016357" y="3636335"/>
            <a:ext cx="3353552" cy="2409751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3E634F3-5865-4B0A-BCA2-CD16451BFE08}"/>
              </a:ext>
            </a:extLst>
          </p:cNvPr>
          <p:cNvCxnSpPr>
            <a:cxnSpLocks/>
          </p:cNvCxnSpPr>
          <p:nvPr/>
        </p:nvCxnSpPr>
        <p:spPr>
          <a:xfrm>
            <a:off x="5369909" y="3636334"/>
            <a:ext cx="2446916" cy="1696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552BDBA-498B-42F9-A022-7BCF8F19DB4C}"/>
              </a:ext>
            </a:extLst>
          </p:cNvPr>
          <p:cNvCxnSpPr>
            <a:cxnSpLocks/>
          </p:cNvCxnSpPr>
          <p:nvPr/>
        </p:nvCxnSpPr>
        <p:spPr>
          <a:xfrm flipV="1">
            <a:off x="5369909" y="4089731"/>
            <a:ext cx="2849058" cy="19563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899672A-B0B2-4273-9097-E8C9C184A8FA}"/>
              </a:ext>
            </a:extLst>
          </p:cNvPr>
          <p:cNvSpPr/>
          <p:nvPr/>
        </p:nvSpPr>
        <p:spPr>
          <a:xfrm>
            <a:off x="7816825" y="3805939"/>
            <a:ext cx="402142" cy="283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200D6FF-2CA3-43C1-9880-F38D285D9F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9809" y="857241"/>
            <a:ext cx="6692382" cy="5022126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effectLst>
            <a:outerShdw blurRad="190500" dist="1270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6860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0613DD-C881-4C88-9856-F39677A98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Outline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B26635-3519-47D6-BDA1-BA00C9DFB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GB" dirty="0"/>
              <a:t>Lights &amp; Shadows</a:t>
            </a:r>
          </a:p>
          <a:p>
            <a:pPr>
              <a:buClr>
                <a:schemeClr val="accent1"/>
              </a:buClr>
            </a:pPr>
            <a:r>
              <a:rPr lang="en-GB" dirty="0"/>
              <a:t>What is Shadow Mapping?</a:t>
            </a:r>
          </a:p>
          <a:p>
            <a:pPr>
              <a:buClr>
                <a:schemeClr val="accent1"/>
              </a:buClr>
            </a:pPr>
            <a:r>
              <a:rPr lang="en-GB" dirty="0"/>
              <a:t>OpenGL rendering pipeline overview</a:t>
            </a:r>
          </a:p>
          <a:p>
            <a:pPr>
              <a:buClr>
                <a:schemeClr val="accent1"/>
              </a:buClr>
            </a:pPr>
            <a:r>
              <a:rPr lang="en-GB" dirty="0"/>
              <a:t>Method</a:t>
            </a:r>
          </a:p>
          <a:p>
            <a:pPr>
              <a:buClr>
                <a:schemeClr val="accent1"/>
              </a:buClr>
            </a:pPr>
            <a:r>
              <a:rPr lang="en-GB"/>
              <a:t>Artefacts that occur</a:t>
            </a:r>
            <a:endParaRPr lang="en-GB" dirty="0"/>
          </a:p>
          <a:p>
            <a:pPr>
              <a:buClr>
                <a:schemeClr val="accent1"/>
              </a:buClr>
            </a:pPr>
            <a:r>
              <a:rPr lang="en-GB" dirty="0"/>
              <a:t>Demo time! :)</a:t>
            </a:r>
          </a:p>
          <a:p>
            <a:pPr>
              <a:buClr>
                <a:schemeClr val="accent1"/>
              </a:buClr>
            </a:pPr>
            <a:r>
              <a:rPr lang="en-GB" dirty="0"/>
              <a:t>Summary – key takeaways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6948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4B5F34D-650B-418D-A041-C7B27A47F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5" t="21861" r="17003" b="21196"/>
          <a:stretch/>
        </p:blipFill>
        <p:spPr>
          <a:xfrm>
            <a:off x="5743944" y="1325304"/>
            <a:ext cx="5609856" cy="42073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 descr="Imagen que contiene firmar, cuarto, luz, oscuro&#10;&#10;Descripción generada automáticamente">
            <a:extLst>
              <a:ext uri="{FF2B5EF4-FFF2-40B4-BE49-F238E27FC236}">
                <a16:creationId xmlns:a16="http://schemas.microsoft.com/office/drawing/2014/main" id="{39C646BD-0F74-4259-BE65-7A4933E230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8" t="35814" r="29091" b="30728"/>
          <a:stretch/>
        </p:blipFill>
        <p:spPr>
          <a:xfrm>
            <a:off x="2016357" y="3636335"/>
            <a:ext cx="3353552" cy="2409751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3E634F3-5865-4B0A-BCA2-CD16451BFE08}"/>
              </a:ext>
            </a:extLst>
          </p:cNvPr>
          <p:cNvCxnSpPr>
            <a:cxnSpLocks/>
          </p:cNvCxnSpPr>
          <p:nvPr/>
        </p:nvCxnSpPr>
        <p:spPr>
          <a:xfrm>
            <a:off x="5369909" y="3636334"/>
            <a:ext cx="2446916" cy="1696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552BDBA-498B-42F9-A022-7BCF8F19DB4C}"/>
              </a:ext>
            </a:extLst>
          </p:cNvPr>
          <p:cNvCxnSpPr>
            <a:cxnSpLocks/>
          </p:cNvCxnSpPr>
          <p:nvPr/>
        </p:nvCxnSpPr>
        <p:spPr>
          <a:xfrm flipV="1">
            <a:off x="5369909" y="4089731"/>
            <a:ext cx="2849058" cy="19563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899672A-B0B2-4273-9097-E8C9C184A8FA}"/>
              </a:ext>
            </a:extLst>
          </p:cNvPr>
          <p:cNvSpPr/>
          <p:nvPr/>
        </p:nvSpPr>
        <p:spPr>
          <a:xfrm>
            <a:off x="7816825" y="3805939"/>
            <a:ext cx="402142" cy="283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200D6FF-2CA3-43C1-9880-F38D285D9F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9810" y="857241"/>
            <a:ext cx="6692380" cy="5022126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effectLst>
            <a:outerShdw blurRad="190500" dist="1270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3072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computer, refrigerador, caja, manzana&#10;&#10;Descripción generada automáticamente">
            <a:extLst>
              <a:ext uri="{FF2B5EF4-FFF2-40B4-BE49-F238E27FC236}">
                <a16:creationId xmlns:a16="http://schemas.microsoft.com/office/drawing/2014/main" id="{22919024-A33D-45FF-A6C5-E182BFF32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1785" y="2399764"/>
            <a:ext cx="4270745" cy="320305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i="1" dirty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  <a:p>
                <a:pPr marL="457200" lvl="1" indent="0">
                  <a:lnSpc>
                    <a:spcPct val="70000"/>
                  </a:lnSpc>
                  <a:buClr>
                    <a:schemeClr val="accent1"/>
                  </a:buClr>
                  <a:buNone/>
                </a:pPr>
                <a:endParaRPr lang="en-GB" sz="2200" dirty="0"/>
              </a:p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Oversampling Issues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Points outside depth map appear in shadow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</a:t>
                </a:r>
              </a:p>
              <a:p>
                <a:pPr lvl="2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1900" dirty="0"/>
                  <a:t>texture parameters</a:t>
                </a:r>
              </a:p>
              <a:p>
                <a:pPr lvl="2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1900" dirty="0"/>
                  <a:t>force fragments to be lit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9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900" i="1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s-ES" sz="190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s-ES" sz="1900" b="0" i="0" smtClean="0">
                        <a:latin typeface="Cambria Math" panose="02040503050406030204" pitchFamily="18" charset="0"/>
                      </a:rPr>
                      <m:t>1.0</m:t>
                    </m:r>
                  </m:oMath>
                </a14:m>
                <a:endParaRPr lang="en-GB" sz="1900" dirty="0">
                  <a:solidFill>
                    <a:schemeClr val="accent4"/>
                  </a:solidFill>
                </a:endParaRP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19834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>
                  <a:buClr>
                    <a:schemeClr val="accent1"/>
                  </a:buClr>
                </a:pPr>
                <a:r>
                  <a:rPr lang="en-GB" dirty="0"/>
                  <a:t>Shadow Acne 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Moiré-like pattern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dirty="0"/>
                  <a:t>: apply small bias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endParaRPr lang="en-GB" dirty="0"/>
              </a:p>
              <a:p>
                <a:pPr>
                  <a:buClr>
                    <a:schemeClr val="accent1"/>
                  </a:buClr>
                </a:pPr>
                <a:r>
                  <a:rPr lang="en-GB" dirty="0"/>
                  <a:t>Oversampling Issues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Points outside depth map appear in shadow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dirty="0"/>
                  <a:t>: </a:t>
                </a:r>
              </a:p>
              <a:p>
                <a:pPr lvl="2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texture parameters</a:t>
                </a:r>
              </a:p>
              <a:p>
                <a:pPr lvl="2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force fragments to be lit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i="1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s-ES">
                        <a:latin typeface="Cambria Math" panose="02040503050406030204" pitchFamily="18" charset="0"/>
                      </a:rPr>
                      <m:t>&gt;</m:t>
                    </m:r>
                    <m:r>
                      <a:rPr lang="es-ES" b="0" i="0" smtClean="0">
                        <a:latin typeface="Cambria Math" panose="02040503050406030204" pitchFamily="18" charset="0"/>
                      </a:rPr>
                      <m:t>1.0</m:t>
                    </m:r>
                  </m:oMath>
                </a14:m>
                <a:endParaRPr lang="en-GB" dirty="0">
                  <a:solidFill>
                    <a:schemeClr val="accent4"/>
                  </a:solidFill>
                </a:endParaRP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endParaRPr lang="en-GB" dirty="0"/>
              </a:p>
              <a:p>
                <a:pPr>
                  <a:buClr>
                    <a:schemeClr val="accent1"/>
                  </a:buClr>
                </a:pPr>
                <a:r>
                  <a:rPr lang="en-GB" dirty="0"/>
                  <a:t>Jagged Edges 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Jagged, blocky edges to shadows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dirty="0"/>
                  <a:t>: Percentage Close Filtering (PCF)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n 6">
            <a:extLst>
              <a:ext uri="{FF2B5EF4-FFF2-40B4-BE49-F238E27FC236}">
                <a16:creationId xmlns:a16="http://schemas.microsoft.com/office/drawing/2014/main" id="{00D1A557-E410-44E8-AB29-D598D7DFA2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044" y="3019646"/>
            <a:ext cx="4209756" cy="315731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80237D5-0993-4A81-8FFF-F4D7FE8FEA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00" t="46582" r="13681" b="23951"/>
          <a:stretch/>
        </p:blipFill>
        <p:spPr>
          <a:xfrm>
            <a:off x="6496493" y="681037"/>
            <a:ext cx="2838893" cy="2003250"/>
          </a:xfrm>
          <a:prstGeom prst="rect">
            <a:avLst/>
          </a:prstGeom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ECB8F8CD-328B-4ED3-B3D1-D122E609D207}"/>
              </a:ext>
            </a:extLst>
          </p:cNvPr>
          <p:cNvCxnSpPr>
            <a:cxnSpLocks/>
          </p:cNvCxnSpPr>
          <p:nvPr/>
        </p:nvCxnSpPr>
        <p:spPr>
          <a:xfrm>
            <a:off x="6496493" y="2684287"/>
            <a:ext cx="3047234" cy="26254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C756CDC1-2765-467C-831A-DF1AEC2B6AA8}"/>
              </a:ext>
            </a:extLst>
          </p:cNvPr>
          <p:cNvCxnSpPr>
            <a:cxnSpLocks/>
          </p:cNvCxnSpPr>
          <p:nvPr/>
        </p:nvCxnSpPr>
        <p:spPr>
          <a:xfrm>
            <a:off x="9335386" y="679768"/>
            <a:ext cx="1467292" cy="37822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6CB7791-6728-4F0E-B08C-D3EED2B3B59A}"/>
              </a:ext>
            </a:extLst>
          </p:cNvPr>
          <p:cNvSpPr/>
          <p:nvPr/>
        </p:nvSpPr>
        <p:spPr>
          <a:xfrm>
            <a:off x="9543727" y="4462000"/>
            <a:ext cx="1258951" cy="8477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012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BCFAA-58B0-4C24-B9E2-D7ABF3F5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Demo time! :)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4C9F2D-F98A-4C81-ADA4-B5BA8CEAF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22367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FCD24-8427-430C-B74F-EFB87EEB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Shadow Mapping In Context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B21F77-0540-4F08-967D-4D36AD412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sz="2400" dirty="0"/>
              <a:t>A Several advantages: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Fast on modern GPUs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Relatively easy to implement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Transparent Shadows</a:t>
            </a:r>
          </a:p>
          <a:p>
            <a:pPr>
              <a:buClr>
                <a:schemeClr val="accent1"/>
              </a:buClr>
            </a:pPr>
            <a:r>
              <a:rPr lang="en-GB" sz="2400" dirty="0"/>
              <a:t>…and some drawbacks: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Aliasing!</a:t>
            </a:r>
          </a:p>
          <a:p>
            <a:pPr marL="914400" lvl="2" indent="0">
              <a:buClr>
                <a:schemeClr val="accent1"/>
              </a:buClr>
              <a:buNone/>
            </a:pPr>
            <a:r>
              <a:rPr lang="en-US" sz="1800" dirty="0"/>
              <a:t>…but many + advanced shadow mapping techniques improve this (at the expense of resources or flexibility)</a:t>
            </a:r>
          </a:p>
          <a:p>
            <a:pPr marL="914400" lvl="2" indent="0">
              <a:buClr>
                <a:schemeClr val="accent1"/>
              </a:buClr>
              <a:buNone/>
            </a:pPr>
            <a:r>
              <a:rPr lang="en-US" sz="1800" dirty="0"/>
              <a:t>e.g. Cascaded Shadow Maps, Percentage Closer Soft Shadows…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200" dirty="0"/>
              <a:t>Omni-directional Shadow Mapping (for point lights) requires + renders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436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FCD24-8427-430C-B74F-EFB87EEB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Summary – key takeaways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B21F77-0540-4F08-967D-4D36AD412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sz="2400" dirty="0"/>
              <a:t>A technique for rendering shadows in real-time 3D graphics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sz="2000" dirty="0"/>
              <a:t>Shadows add realism, convey depth &amp; convey spatial relationships between objects</a:t>
            </a:r>
            <a:endParaRPr lang="en-GB" dirty="0"/>
          </a:p>
          <a:p>
            <a:pPr>
              <a:buClr>
                <a:schemeClr val="accent1"/>
              </a:buClr>
            </a:pPr>
            <a:r>
              <a:rPr lang="en-GB" sz="2400" dirty="0"/>
              <a:t>Main foundation technique nowadays</a:t>
            </a:r>
          </a:p>
          <a:p>
            <a:pPr lvl="1">
              <a:buClr>
                <a:schemeClr val="accent1"/>
              </a:buClr>
            </a:pPr>
            <a:r>
              <a:rPr lang="en-GB" sz="2000" dirty="0"/>
              <a:t>Advanced techniques provide more accurate results</a:t>
            </a:r>
          </a:p>
          <a:p>
            <a:pPr lvl="1">
              <a:buClr>
                <a:schemeClr val="accent1"/>
              </a:buClr>
            </a:pPr>
            <a:r>
              <a:rPr lang="en-GB" sz="2000" dirty="0"/>
              <a:t>Many new ones being developed</a:t>
            </a:r>
          </a:p>
          <a:p>
            <a:pPr>
              <a:buClr>
                <a:schemeClr val="accent1"/>
              </a:buClr>
            </a:pPr>
            <a:r>
              <a:rPr lang="en-GB" sz="2400" dirty="0"/>
              <a:t>Try to </a:t>
            </a:r>
            <a:r>
              <a:rPr lang="en-GB" sz="2400"/>
              <a:t>implement it!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435214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0437D-CDD9-4F0A-ADE6-0003BBE3B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Q&amp;A – any questions?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E939E5-87AF-4F28-AA6E-18732AC7F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707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BC199F-903E-4038-A2EA-F930666D0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Lights &amp; shadows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AB5C14-65EC-469C-8F63-E2617BB74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54835"/>
          </a:xfrm>
        </p:spPr>
        <p:txBody>
          <a:bodyPr>
            <a:normAutofit fontScale="92500" lnSpcReduction="10000"/>
          </a:bodyPr>
          <a:lstStyle/>
          <a:p>
            <a:pPr>
              <a:buClr>
                <a:schemeClr val="accent1"/>
              </a:buClr>
            </a:pPr>
            <a:r>
              <a:rPr lang="en-GB" dirty="0"/>
              <a:t>Shadows…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Add realism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Convey depth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Convey spatial relationships between objects</a:t>
            </a:r>
          </a:p>
          <a:p>
            <a:pPr>
              <a:buClr>
                <a:schemeClr val="accent1"/>
              </a:buClr>
            </a:pPr>
            <a:r>
              <a:rPr lang="en-GB" dirty="0"/>
              <a:t>Different lights cast different shadows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1555D1D-2CBA-4A3E-81CA-80175423319C}"/>
              </a:ext>
            </a:extLst>
          </p:cNvPr>
          <p:cNvSpPr txBox="1"/>
          <p:nvPr/>
        </p:nvSpPr>
        <p:spPr>
          <a:xfrm>
            <a:off x="1280160" y="3680460"/>
            <a:ext cx="36347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sz="2200" dirty="0"/>
              <a:t>Directional Light:</a:t>
            </a:r>
          </a:p>
          <a:p>
            <a:endParaRPr lang="en-GB" sz="2200" dirty="0"/>
          </a:p>
        </p:txBody>
      </p:sp>
      <p:pic>
        <p:nvPicPr>
          <p:cNvPr id="9" name="Imagen 8" descr="Forma, Esquemático&#10;&#10;Descripción generada automáticamente">
            <a:extLst>
              <a:ext uri="{FF2B5EF4-FFF2-40B4-BE49-F238E27FC236}">
                <a16:creationId xmlns:a16="http://schemas.microsoft.com/office/drawing/2014/main" id="{31BA7006-0F5C-42AD-AA97-9810B5211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450" y="4026403"/>
            <a:ext cx="2581236" cy="1878223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3C68ABD3-532C-4565-84B7-B85AE38758DE}"/>
              </a:ext>
            </a:extLst>
          </p:cNvPr>
          <p:cNvSpPr txBox="1"/>
          <p:nvPr/>
        </p:nvSpPr>
        <p:spPr>
          <a:xfrm>
            <a:off x="6096000" y="3657600"/>
            <a:ext cx="36347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sz="2200" dirty="0"/>
              <a:t>Point Light:</a:t>
            </a:r>
          </a:p>
          <a:p>
            <a:endParaRPr lang="en-GB" sz="22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9E4A6F3-6F55-4D6F-8EF3-E8341BEBD114}"/>
              </a:ext>
            </a:extLst>
          </p:cNvPr>
          <p:cNvSpPr txBox="1"/>
          <p:nvPr/>
        </p:nvSpPr>
        <p:spPr>
          <a:xfrm>
            <a:off x="1857456" y="5852160"/>
            <a:ext cx="363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Orthographic Projection</a:t>
            </a:r>
          </a:p>
        </p:txBody>
      </p:sp>
      <p:pic>
        <p:nvPicPr>
          <p:cNvPr id="13" name="Imagen 12" descr="Esquemático&#10;&#10;Descripción generada automáticamente con confianza media">
            <a:extLst>
              <a:ext uri="{FF2B5EF4-FFF2-40B4-BE49-F238E27FC236}">
                <a16:creationId xmlns:a16="http://schemas.microsoft.com/office/drawing/2014/main" id="{0E096A93-7DA9-4607-B3BA-D5005847E1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504" y="4003383"/>
            <a:ext cx="2581236" cy="1935137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FFB48AD-AA2C-41BB-86EC-0BB666499DA1}"/>
              </a:ext>
            </a:extLst>
          </p:cNvPr>
          <p:cNvSpPr txBox="1"/>
          <p:nvPr/>
        </p:nvSpPr>
        <p:spPr>
          <a:xfrm>
            <a:off x="6777776" y="5904627"/>
            <a:ext cx="363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Perspective Projection</a:t>
            </a:r>
          </a:p>
        </p:txBody>
      </p:sp>
    </p:spTree>
    <p:extLst>
      <p:ext uri="{BB962C8B-B14F-4D97-AF65-F5344CB8AC3E}">
        <p14:creationId xmlns:p14="http://schemas.microsoft.com/office/powerpoint/2010/main" val="1287606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10" grpId="0"/>
      <p:bldP spid="11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9568D9-EF8D-444D-8983-581501AFC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Shadow Mapping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4B1CD49C-9E1A-4E0D-AF81-8BCFB755F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GB" dirty="0"/>
              <a:t>A technique for rendering shadows in real-time 3D graphics</a:t>
            </a:r>
          </a:p>
          <a:p>
            <a:pPr>
              <a:buClr>
                <a:schemeClr val="accent1"/>
              </a:buClr>
            </a:pPr>
            <a:r>
              <a:rPr lang="en-GB" dirty="0"/>
              <a:t>2 pass algorithm: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Generate Depth Map by rendering scene from light’s POV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Render scene from camera’s POV…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…using generated Depth Map to determine if fragment is lit 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    or in shadow</a:t>
            </a:r>
          </a:p>
        </p:txBody>
      </p:sp>
      <p:pic>
        <p:nvPicPr>
          <p:cNvPr id="6" name="Imagen 5" descr="Imagen que contiene cuarto, tabla, niña, oscuro&#10;&#10;Descripción generada automáticamente">
            <a:extLst>
              <a:ext uri="{FF2B5EF4-FFF2-40B4-BE49-F238E27FC236}">
                <a16:creationId xmlns:a16="http://schemas.microsoft.com/office/drawing/2014/main" id="{DDB4C169-0451-4A25-A037-7DB44AFB4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16" y="537662"/>
            <a:ext cx="7379368" cy="553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95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79DF9-F669-4B5B-BDB6-68986F88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OpenGL rendering pipeline</a:t>
            </a:r>
          </a:p>
        </p:txBody>
      </p:sp>
      <p:pic>
        <p:nvPicPr>
          <p:cNvPr id="5" name="Marcador de contenido 4" descr="Diagrama&#10;&#10;Descripción generada automáticamente">
            <a:extLst>
              <a:ext uri="{FF2B5EF4-FFF2-40B4-BE49-F238E27FC236}">
                <a16:creationId xmlns:a16="http://schemas.microsoft.com/office/drawing/2014/main" id="{3DAEF447-A637-48CF-A22A-9A8B1E117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657" y="1027906"/>
            <a:ext cx="7324686" cy="5493515"/>
          </a:xfrm>
        </p:spPr>
      </p:pic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E5AF2750-0702-47B6-9A4C-3948BFB87E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80"/>
          <a:stretch/>
        </p:blipFill>
        <p:spPr>
          <a:xfrm>
            <a:off x="7769480" y="4923246"/>
            <a:ext cx="1584245" cy="768667"/>
          </a:xfrm>
          <a:prstGeom prst="rect">
            <a:avLst/>
          </a:prstGeom>
        </p:spPr>
      </p:pic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2A433DBA-85F5-4FE7-B175-4A10F36BB2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38"/>
          <a:stretch/>
        </p:blipFill>
        <p:spPr>
          <a:xfrm>
            <a:off x="9600986" y="4923246"/>
            <a:ext cx="1455706" cy="7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215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79DF9-F669-4B5B-BDB6-68986F88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OpenGL rendering pipeline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DAEF447-A637-48CF-A22A-9A8B1E117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3657" y="1027906"/>
            <a:ext cx="7324686" cy="5493514"/>
          </a:xfrm>
        </p:spPr>
      </p:pic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E5AF2750-0702-47B6-9A4C-3948BFB87E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80"/>
          <a:stretch/>
        </p:blipFill>
        <p:spPr>
          <a:xfrm>
            <a:off x="7769480" y="4923246"/>
            <a:ext cx="1584245" cy="768667"/>
          </a:xfrm>
          <a:prstGeom prst="rect">
            <a:avLst/>
          </a:prstGeom>
        </p:spPr>
      </p:pic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2A433DBA-85F5-4FE7-B175-4A10F36BB2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38"/>
          <a:stretch/>
        </p:blipFill>
        <p:spPr>
          <a:xfrm>
            <a:off x="9600986" y="4923246"/>
            <a:ext cx="1455706" cy="791350"/>
          </a:xfrm>
          <a:prstGeom prst="rect">
            <a:avLst/>
          </a:prstGeom>
        </p:spPr>
      </p:pic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65C6DD44-9345-4577-A010-DD9CBD0D6C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869" y="926180"/>
            <a:ext cx="6678931" cy="1328134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ln w="28575">
            <a:noFill/>
          </a:ln>
          <a:effectLst>
            <a:outerShdw blurRad="190500" dist="1270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1" name="Imagen 20" descr="Dibuj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67CB96A8-7B55-46A5-BD83-DC5E267F51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38033">
            <a:off x="4341847" y="1653707"/>
            <a:ext cx="899366" cy="102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42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79DF9-F669-4B5B-BDB6-68986F88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OpenGL rendering pipeline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DAEF447-A637-48CF-A22A-9A8B1E117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3657" y="1027906"/>
            <a:ext cx="7324686" cy="5493514"/>
          </a:xfrm>
        </p:spPr>
      </p:pic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E5AF2750-0702-47B6-9A4C-3948BFB87E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80"/>
          <a:stretch/>
        </p:blipFill>
        <p:spPr>
          <a:xfrm>
            <a:off x="7769480" y="4923246"/>
            <a:ext cx="1584245" cy="768667"/>
          </a:xfrm>
          <a:prstGeom prst="rect">
            <a:avLst/>
          </a:prstGeom>
        </p:spPr>
      </p:pic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2A433DBA-85F5-4FE7-B175-4A10F36BB2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38"/>
          <a:stretch/>
        </p:blipFill>
        <p:spPr>
          <a:xfrm>
            <a:off x="9600986" y="4923246"/>
            <a:ext cx="1455706" cy="7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253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21BF0C-12EB-487F-87F9-7201A9BB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Method</a:t>
            </a:r>
            <a:r>
              <a:rPr lang="en-GB" sz="2400" dirty="0">
                <a:solidFill>
                  <a:schemeClr val="accent1"/>
                </a:solidFill>
              </a:rPr>
              <a:t> (directional lights)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F98818-5F5B-43A5-BAC3-BB889C63F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GB" dirty="0"/>
              <a:t>2 pass algorithm: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Generate Depth Map by rendering scene from light’s POV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Render scene from camera’s POV…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…using generated Depth Map to determine if fragment is lit 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    or in shadow</a:t>
            </a:r>
          </a:p>
          <a:p>
            <a:pPr marL="0" indent="0">
              <a:buClr>
                <a:schemeClr val="accent1"/>
              </a:buClr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8962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21BF0C-12EB-487F-87F9-7201A9BB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Method</a:t>
            </a:r>
            <a:r>
              <a:rPr lang="en-GB" sz="2400" dirty="0">
                <a:solidFill>
                  <a:schemeClr val="accent1"/>
                </a:solidFill>
              </a:rPr>
              <a:t> (directional lights)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F98818-5F5B-43A5-BAC3-BB889C63F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tx2"/>
                </a:solidFill>
              </a:rPr>
              <a:t>2 pass algorithm: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Generate Depth Map by rendering scene from light’s POV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>
                <a:solidFill>
                  <a:schemeClr val="tx2"/>
                </a:solidFill>
              </a:rPr>
              <a:t>Render scene from camera’s POV…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tx2"/>
                </a:solidFill>
              </a:rPr>
              <a:t>		…using generated Depth Map to determine if fragment is lit 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tx2"/>
                </a:solidFill>
              </a:rPr>
              <a:t>		    or in shadow</a:t>
            </a:r>
          </a:p>
          <a:p>
            <a:pPr marL="0" indent="0">
              <a:buClr>
                <a:schemeClr val="accent1"/>
              </a:buClr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3978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y slides colour theme">
      <a:dk1>
        <a:srgbClr val="2B2E34"/>
      </a:dk1>
      <a:lt1>
        <a:sysClr val="window" lastClr="FFFFFF"/>
      </a:lt1>
      <a:dk2>
        <a:srgbClr val="D6D6D7"/>
      </a:dk2>
      <a:lt2>
        <a:srgbClr val="76797D"/>
      </a:lt2>
      <a:accent1>
        <a:srgbClr val="FFA25E"/>
      </a:accent1>
      <a:accent2>
        <a:srgbClr val="FF5500"/>
      </a:accent2>
      <a:accent3>
        <a:srgbClr val="FF8B8B"/>
      </a:accent3>
      <a:accent4>
        <a:srgbClr val="FF3333"/>
      </a:accent4>
      <a:accent5>
        <a:srgbClr val="585AF5"/>
      </a:accent5>
      <a:accent6>
        <a:srgbClr val="99FF99"/>
      </a:accent6>
      <a:hlink>
        <a:srgbClr val="585AF5"/>
      </a:hlink>
      <a:folHlink>
        <a:srgbClr val="7F4EB0"/>
      </a:folHlink>
    </a:clrScheme>
    <a:fontScheme name="My slides fonts">
      <a:majorFont>
        <a:latin typeface="Consolas"/>
        <a:ea typeface=""/>
        <a:cs typeface=""/>
      </a:majorFont>
      <a:minorFont>
        <a:latin typeface="Lato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1248</TotalTime>
  <Words>1675</Words>
  <Application>Microsoft Office PowerPoint</Application>
  <PresentationFormat>Panorámica</PresentationFormat>
  <Paragraphs>230</Paragraphs>
  <Slides>26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6" baseType="lpstr">
      <vt:lpstr>-apple-system</vt:lpstr>
      <vt:lpstr>Arial</vt:lpstr>
      <vt:lpstr>Calibri</vt:lpstr>
      <vt:lpstr>Calibri Light</vt:lpstr>
      <vt:lpstr>Cambria Math</vt:lpstr>
      <vt:lpstr>Consolas</vt:lpstr>
      <vt:lpstr>Google Sans</vt:lpstr>
      <vt:lpstr>Lato</vt:lpstr>
      <vt:lpstr>Wingdings</vt:lpstr>
      <vt:lpstr>Office Theme</vt:lpstr>
      <vt:lpstr>Shadow Mapping</vt:lpstr>
      <vt:lpstr>Outline</vt:lpstr>
      <vt:lpstr>Lights &amp; shadows</vt:lpstr>
      <vt:lpstr>Shadow Mapping</vt:lpstr>
      <vt:lpstr>OpenGL rendering pipeline</vt:lpstr>
      <vt:lpstr>OpenGL rendering pipeline</vt:lpstr>
      <vt:lpstr>OpenGL rendering pipeline</vt:lpstr>
      <vt:lpstr>Method (directional lights)</vt:lpstr>
      <vt:lpstr>Method (directional lights)</vt:lpstr>
      <vt:lpstr>Step 1) generate depth map (1/2)</vt:lpstr>
      <vt:lpstr>Step 1) generate depth map (2/2)</vt:lpstr>
      <vt:lpstr>Step 1) generate depth map (2/2)</vt:lpstr>
      <vt:lpstr>Step 1) generate depth map (2/2)</vt:lpstr>
      <vt:lpstr>Method (directional lights)</vt:lpstr>
      <vt:lpstr>Step 2) render scene (1/2)</vt:lpstr>
      <vt:lpstr>Step 2) render scene (2/2)</vt:lpstr>
      <vt:lpstr>Artefacts</vt:lpstr>
      <vt:lpstr>Artefacts</vt:lpstr>
      <vt:lpstr>Artefacts</vt:lpstr>
      <vt:lpstr>Artefacts</vt:lpstr>
      <vt:lpstr>Artefacts</vt:lpstr>
      <vt:lpstr>Artefacts</vt:lpstr>
      <vt:lpstr>Demo time! :)</vt:lpstr>
      <vt:lpstr>Shadow Mapping In Context</vt:lpstr>
      <vt:lpstr>Summary – key takeaways</vt:lpstr>
      <vt:lpstr>Q&amp;A –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Shadow Mapping</dc:title>
  <dc:creator>Alba Navarro Rosales</dc:creator>
  <cp:lastModifiedBy>Alba Navarro Rosales</cp:lastModifiedBy>
  <cp:revision>74</cp:revision>
  <dcterms:created xsi:type="dcterms:W3CDTF">2021-01-07T12:33:58Z</dcterms:created>
  <dcterms:modified xsi:type="dcterms:W3CDTF">2021-01-27T16:34:44Z</dcterms:modified>
</cp:coreProperties>
</file>

<file path=docProps/thumbnail.jpeg>
</file>